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</p:sldMasterIdLst>
  <p:sldIdLst>
    <p:sldId id="281" r:id="rId7"/>
    <p:sldId id="264" r:id="rId8"/>
    <p:sldId id="280" r:id="rId9"/>
    <p:sldId id="258" r:id="rId10"/>
    <p:sldId id="274" r:id="rId11"/>
    <p:sldId id="282" r:id="rId12"/>
    <p:sldId id="283" r:id="rId13"/>
    <p:sldId id="284" r:id="rId14"/>
    <p:sldId id="273" r:id="rId15"/>
    <p:sldId id="263" r:id="rId16"/>
    <p:sldId id="262" r:id="rId17"/>
    <p:sldId id="275" r:id="rId18"/>
    <p:sldId id="276" r:id="rId19"/>
    <p:sldId id="277" r:id="rId20"/>
    <p:sldId id="279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51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819400" y="457200"/>
            <a:ext cx="301396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96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FTA-B19-3263-F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057400"/>
            <a:ext cx="5334000" cy="4267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52600" y="11430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</a:p>
          <a:p>
            <a:pPr algn="ctr"/>
            <a:r>
              <a:rPr lang="bn-BD" dirty="0" smtClean="0">
                <a:latin typeface="NikoshBAN" pitchFamily="2" charset="0"/>
                <a:cs typeface="NikoshBAN" pitchFamily="2" charset="0"/>
              </a:rPr>
              <a:t>  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838200"/>
            <a:ext cx="2590800" cy="25908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638800" y="838200"/>
            <a:ext cx="914400" cy="2590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638800" y="3429000"/>
            <a:ext cx="914400" cy="9144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 rot="16200000">
            <a:off x="3886200" y="2590800"/>
            <a:ext cx="914400" cy="2590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581400" y="4343400"/>
            <a:ext cx="2133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err="1" smtClean="0">
                <a:solidFill>
                  <a:srgbClr val="00B0F0"/>
                </a:solidFill>
              </a:rPr>
              <a:t>a+b</a:t>
            </a:r>
            <a:r>
              <a:rPr lang="en-GB" sz="6000" dirty="0" smtClean="0">
                <a:solidFill>
                  <a:srgbClr val="00B0F0"/>
                </a:solidFill>
              </a:rPr>
              <a:t> </a:t>
            </a:r>
            <a:endParaRPr lang="en-US" sz="6000" dirty="0">
              <a:solidFill>
                <a:srgbClr val="00B0F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308145" y="3244334"/>
            <a:ext cx="343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 smtClean="0"/>
              <a:t> </a:t>
            </a:r>
            <a:r>
              <a:rPr lang="en-GB" dirty="0" smtClean="0">
                <a:solidFill>
                  <a:srgbClr val="0070C0"/>
                </a:solidFill>
              </a:rPr>
              <a:t> </a:t>
            </a:r>
            <a:r>
              <a:rPr lang="en-GB" dirty="0" smtClean="0"/>
              <a:t>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 rot="5400000">
            <a:off x="6184731" y="1740069"/>
            <a:ext cx="16002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err="1" smtClean="0">
                <a:solidFill>
                  <a:srgbClr val="00B0F0"/>
                </a:solidFill>
              </a:rPr>
              <a:t>a+b</a:t>
            </a:r>
            <a:endParaRPr lang="en-US" sz="6000" dirty="0">
              <a:solidFill>
                <a:srgbClr val="00B0F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10000" y="152400"/>
            <a:ext cx="1600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 err="1" smtClean="0">
                <a:solidFill>
                  <a:srgbClr val="00B0F0"/>
                </a:solidFill>
              </a:rPr>
              <a:t>a+b</a:t>
            </a:r>
            <a:endParaRPr lang="en-US" sz="4000" dirty="0">
              <a:solidFill>
                <a:srgbClr val="00B0F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2015699" y="2251502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 err="1" smtClean="0">
                <a:solidFill>
                  <a:srgbClr val="00B0F0"/>
                </a:solidFill>
              </a:rPr>
              <a:t>a+b</a:t>
            </a:r>
            <a:endParaRPr lang="en-US" sz="4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/>
      <p:bldP spid="12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09600" y="457200"/>
            <a:ext cx="3124200" cy="274320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09600" y="3733800"/>
            <a:ext cx="3124200" cy="1219200"/>
          </a:xfrm>
          <a:prstGeom prst="rect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648200" y="457200"/>
            <a:ext cx="1219200" cy="2743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572000" y="3810000"/>
            <a:ext cx="1371600" cy="121920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 flipV="1">
            <a:off x="3886200" y="1669197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+</a:t>
            </a:r>
            <a:endParaRPr lang="en-US" sz="4800" dirty="0"/>
          </a:p>
        </p:txBody>
      </p:sp>
      <p:sp>
        <p:nvSpPr>
          <p:cNvPr id="14" name="TextBox 13"/>
          <p:cNvSpPr txBox="1"/>
          <p:nvPr/>
        </p:nvSpPr>
        <p:spPr>
          <a:xfrm rot="10800000" flipV="1">
            <a:off x="5029200" y="3055202"/>
            <a:ext cx="68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+</a:t>
            </a:r>
            <a:endParaRPr lang="en-US" sz="4800" dirty="0"/>
          </a:p>
        </p:txBody>
      </p:sp>
      <p:sp>
        <p:nvSpPr>
          <p:cNvPr id="15" name="TextBox 14"/>
          <p:cNvSpPr txBox="1"/>
          <p:nvPr/>
        </p:nvSpPr>
        <p:spPr>
          <a:xfrm rot="10800000" flipV="1">
            <a:off x="1905001" y="30480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+</a:t>
            </a:r>
            <a:endParaRPr lang="en-US" sz="4800" dirty="0"/>
          </a:p>
        </p:txBody>
      </p:sp>
      <p:sp>
        <p:nvSpPr>
          <p:cNvPr id="17" name="TextBox 16"/>
          <p:cNvSpPr txBox="1"/>
          <p:nvPr/>
        </p:nvSpPr>
        <p:spPr>
          <a:xfrm>
            <a:off x="1752600" y="1600200"/>
            <a:ext cx="83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</a:t>
            </a:r>
            <a:r>
              <a:rPr lang="en-GB" sz="3600" baseline="30000" dirty="0" smtClean="0"/>
              <a:t>2</a:t>
            </a:r>
            <a:endParaRPr lang="en-US" sz="3600" baseline="30000" dirty="0"/>
          </a:p>
        </p:txBody>
      </p:sp>
      <p:sp>
        <p:nvSpPr>
          <p:cNvPr id="19" name="TextBox 18"/>
          <p:cNvSpPr txBox="1"/>
          <p:nvPr/>
        </p:nvSpPr>
        <p:spPr>
          <a:xfrm>
            <a:off x="1905000" y="3962400"/>
            <a:ext cx="990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400" dirty="0" err="1" smtClean="0"/>
              <a:t>ab</a:t>
            </a:r>
            <a:endParaRPr lang="en-US" sz="4400" dirty="0"/>
          </a:p>
        </p:txBody>
      </p:sp>
      <p:sp>
        <p:nvSpPr>
          <p:cNvPr id="22" name="TextBox 21"/>
          <p:cNvSpPr txBox="1"/>
          <p:nvPr/>
        </p:nvSpPr>
        <p:spPr>
          <a:xfrm>
            <a:off x="4800600" y="1447800"/>
            <a:ext cx="83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err="1" smtClean="0"/>
              <a:t>ab</a:t>
            </a:r>
            <a:endParaRPr lang="en-US" sz="4000" dirty="0"/>
          </a:p>
        </p:txBody>
      </p:sp>
      <p:sp>
        <p:nvSpPr>
          <p:cNvPr id="24" name="TextBox 23"/>
          <p:cNvSpPr txBox="1"/>
          <p:nvPr/>
        </p:nvSpPr>
        <p:spPr>
          <a:xfrm>
            <a:off x="914400" y="5105400"/>
            <a:ext cx="754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dirty="0" smtClean="0"/>
              <a:t>(</a:t>
            </a:r>
            <a:r>
              <a:rPr lang="en-GB" sz="5400" dirty="0" err="1" smtClean="0"/>
              <a:t>a+b</a:t>
            </a:r>
            <a:r>
              <a:rPr lang="en-GB" sz="5400" dirty="0" smtClean="0"/>
              <a:t>)</a:t>
            </a:r>
            <a:r>
              <a:rPr lang="en-GB" sz="5400" baseline="30000" dirty="0" smtClean="0"/>
              <a:t>2</a:t>
            </a:r>
            <a:r>
              <a:rPr lang="en-GB" sz="5400" dirty="0" smtClean="0"/>
              <a:t>=a</a:t>
            </a:r>
            <a:r>
              <a:rPr lang="en-GB" sz="5400" baseline="30000" dirty="0" smtClean="0"/>
              <a:t>2</a:t>
            </a:r>
            <a:r>
              <a:rPr lang="en-GB" sz="5400" dirty="0" smtClean="0"/>
              <a:t>+2ab+b</a:t>
            </a:r>
            <a:r>
              <a:rPr lang="en-GB" sz="5400" baseline="30000" dirty="0" smtClean="0"/>
              <a:t>2</a:t>
            </a:r>
            <a:endParaRPr lang="en-US" sz="5400" baseline="30000" dirty="0"/>
          </a:p>
        </p:txBody>
      </p:sp>
      <p:sp>
        <p:nvSpPr>
          <p:cNvPr id="21" name="TextBox 20"/>
          <p:cNvSpPr txBox="1"/>
          <p:nvPr/>
        </p:nvSpPr>
        <p:spPr>
          <a:xfrm>
            <a:off x="4800600" y="39624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 smtClean="0"/>
              <a:t>b</a:t>
            </a:r>
            <a:r>
              <a:rPr lang="en-GB" sz="4000" baseline="30000" dirty="0" smtClean="0"/>
              <a:t>2</a:t>
            </a:r>
            <a:endParaRPr lang="en-US" sz="4000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9" grpId="0" animBg="1"/>
      <p:bldP spid="11" grpId="0"/>
      <p:bldP spid="14" grpId="0"/>
      <p:bldP spid="15" grpId="0"/>
      <p:bldP spid="17" grpId="0"/>
      <p:bldP spid="19" grpId="0"/>
      <p:bldP spid="22" grpId="0"/>
      <p:bldP spid="24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62000"/>
            <a:ext cx="75438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</a:t>
            </a: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66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সিট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কাগজ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কেটে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স্লাইডে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প্রদর্শিত</a:t>
            </a:r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বর্গক্ষেত্রের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আয়তক্ষেত্রের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আকারে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কেটে</a:t>
            </a:r>
            <a:endParaRPr lang="en-US" sz="44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বর্গের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প্রমাণ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0"/>
            <a:ext cx="8915400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      </a:t>
            </a:r>
            <a:r>
              <a:rPr lang="bn-BD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মূল্যায়ণ </a:t>
            </a:r>
            <a:endParaRPr lang="bn-BD" sz="60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6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*</a:t>
            </a:r>
            <a:r>
              <a: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বর্গক্ষেত্রের এক বাহুর পরিমান </a:t>
            </a:r>
            <a:r>
              <a:rPr lang="en-GB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</a:t>
            </a:r>
          </a:p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ক্ষেত্রফল কত? </a:t>
            </a:r>
          </a:p>
          <a:p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*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a=৫,b=8 </a:t>
            </a:r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হলে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5400" dirty="0" smtClean="0">
                <a:solidFill>
                  <a:srgbClr val="00B050"/>
                </a:solidFill>
              </a:rPr>
              <a:t>(</a:t>
            </a:r>
            <a:r>
              <a:rPr lang="en-GB" sz="5400" dirty="0" err="1" smtClean="0">
                <a:solidFill>
                  <a:srgbClr val="00B050"/>
                </a:solidFill>
              </a:rPr>
              <a:t>a+b</a:t>
            </a:r>
            <a:r>
              <a:rPr lang="en-GB" sz="5400" dirty="0" smtClean="0">
                <a:solidFill>
                  <a:srgbClr val="00B050"/>
                </a:solidFill>
              </a:rPr>
              <a:t>)</a:t>
            </a:r>
            <a:r>
              <a:rPr lang="en-GB" sz="5400" baseline="30000" dirty="0" smtClean="0">
                <a:solidFill>
                  <a:srgbClr val="00B050"/>
                </a:solidFill>
              </a:rPr>
              <a:t>2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=</a:t>
            </a:r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?</a:t>
            </a:r>
            <a:r>
              <a:rPr lang="en-GB" sz="5400" dirty="0" smtClean="0">
                <a:solidFill>
                  <a:srgbClr val="00B050"/>
                </a:solidFill>
              </a:rPr>
              <a:t> </a:t>
            </a:r>
            <a:endParaRPr lang="en-US" sz="54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সূত্রের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5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5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2000"/>
            <a:ext cx="8915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54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0" y="914400"/>
            <a:ext cx="8077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বাড়ীর কাজ</a:t>
            </a:r>
            <a:endParaRPr lang="en-US" sz="66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১।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তোমার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পড়ার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টেবিলের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মেপে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বর্গের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সূত্রের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 </a:t>
            </a:r>
            <a:endParaRPr lang="bn-BD" sz="4400" dirty="0" smtClean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#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GB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(</a:t>
            </a:r>
            <a:r>
              <a:rPr lang="en-US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a</a:t>
            </a:r>
            <a:r>
              <a:rPr lang="en-GB" sz="4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+5b)</a:t>
            </a:r>
            <a:r>
              <a:rPr lang="en-GB" sz="4800" baseline="300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GB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এর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মান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সুত্রের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সাহায্যে</a:t>
            </a:r>
            <a:endParaRPr lang="en-US" sz="4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বের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47446"/>
            <a:ext cx="8001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70C0"/>
                </a:solidFill>
              </a:rPr>
              <a:t>  </a:t>
            </a:r>
            <a:r>
              <a:rPr lang="bn-BD" sz="8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সবাইকে</a:t>
            </a:r>
            <a:r>
              <a:rPr lang="en-US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0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bn-BD" sz="8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800" dirty="0" smtClean="0">
                <a:solidFill>
                  <a:srgbClr val="0070C0"/>
                </a:solidFill>
              </a:rPr>
              <a:t> </a:t>
            </a:r>
            <a:r>
              <a:rPr lang="bn-BD" sz="7200" dirty="0" smtClean="0">
                <a:solidFill>
                  <a:srgbClr val="0070C0"/>
                </a:solidFill>
              </a:rPr>
              <a:t> </a:t>
            </a:r>
          </a:p>
          <a:p>
            <a:r>
              <a:rPr lang="bn-BD" sz="7200" dirty="0" smtClean="0"/>
              <a:t>     </a:t>
            </a:r>
          </a:p>
          <a:p>
            <a:endParaRPr lang="bn-BD" sz="7200" dirty="0" smtClean="0"/>
          </a:p>
          <a:p>
            <a:r>
              <a:rPr lang="bn-BD" sz="7200" dirty="0" smtClean="0">
                <a:solidFill>
                  <a:srgbClr val="00B050"/>
                </a:solidFill>
              </a:rPr>
              <a:t>     </a:t>
            </a:r>
            <a:endParaRPr lang="en-US" sz="13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 descr="159ad001db11a91ae6f0dda9f91bfd4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295400"/>
            <a:ext cx="4333875" cy="4419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0"/>
            <a:ext cx="8077200" cy="4038600"/>
          </a:xfrm>
        </p:spPr>
        <p:txBody>
          <a:bodyPr>
            <a:normAutofit fontScale="90000"/>
          </a:bodyPr>
          <a:lstStyle/>
          <a:p>
            <a:r>
              <a:rPr lang="en-US" sz="8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8900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8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89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        </a:t>
            </a:r>
            <a:r>
              <a:rPr lang="bn-BD" sz="7300" dirty="0" smtClean="0">
                <a:latin typeface="NikoshBAN" pitchFamily="2" charset="0"/>
                <a:cs typeface="NikoshBAN" pitchFamily="2" charset="0"/>
              </a:rPr>
              <a:t>মোঃ সেলিম মাহমুদ</a:t>
            </a:r>
            <a:r>
              <a:rPr lang="bn-BD" sz="73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              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সহকা  </a:t>
            </a:r>
            <a:r>
              <a:rPr lang="bn-BD" sz="60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dirty="0" smtClean="0">
                <a:latin typeface="NikoshBAN" pitchFamily="2" charset="0"/>
                <a:cs typeface="NikoshBAN" pitchFamily="2" charset="0"/>
              </a:rPr>
            </a:br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কাউনিয়া ইব্রাহিম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একা</a:t>
            </a:r>
            <a:r>
              <a:rPr lang="en-US" sz="6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ডে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মী</a:t>
            </a:r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en-US" sz="6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বরিশাল</a:t>
            </a:r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89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914400" y="685800"/>
            <a:ext cx="8229600" cy="5816977"/>
            <a:chOff x="914400" y="685800"/>
            <a:chExt cx="8229600" cy="5816977"/>
          </a:xfrm>
        </p:grpSpPr>
        <p:sp>
          <p:nvSpPr>
            <p:cNvPr id="2" name="Rectangle 1"/>
            <p:cNvSpPr/>
            <p:nvPr/>
          </p:nvSpPr>
          <p:spPr>
            <a:xfrm>
              <a:off x="914400" y="685800"/>
              <a:ext cx="7620000" cy="58169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60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  </a:t>
              </a:r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শ্রেণী</a:t>
              </a:r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:</a:t>
              </a:r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৭ম </a:t>
              </a:r>
              <a:endPara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বিষয়ঃ</a:t>
              </a:r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বীজগণিত</a:t>
              </a:r>
              <a:endPara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48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আজকের</a:t>
              </a:r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পাঠঃ</a:t>
              </a:r>
              <a:endParaRPr lang="en-US" sz="4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en-US" sz="48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সূত্রের</a:t>
              </a:r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জ্যামিতিক</a:t>
              </a:r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800" dirty="0" err="1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প্রমাণ</a:t>
              </a:r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।   </a:t>
              </a:r>
            </a:p>
            <a:p>
              <a:r>
                <a:rPr lang="en-US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  <a:r>
                <a:rPr lang="bn-BD" sz="48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তারিখঃ ১০/০৩/১৩ </a:t>
              </a:r>
              <a:r>
                <a:rPr lang="bn-BD" sz="4800" dirty="0" smtClean="0">
                  <a:solidFill>
                    <a:srgbClr val="C00000"/>
                  </a:solidFill>
                </a:rPr>
                <a:t> </a:t>
              </a:r>
            </a:p>
            <a:p>
              <a:pPr algn="ctr"/>
              <a:r>
                <a:rPr lang="en-US" sz="6000" dirty="0" smtClean="0">
                  <a:solidFill>
                    <a:srgbClr val="C00000"/>
                  </a:solidFill>
                </a:rPr>
                <a:t/>
              </a:r>
              <a:br>
                <a:rPr lang="en-US" sz="6000" dirty="0" smtClean="0">
                  <a:solidFill>
                    <a:srgbClr val="C00000"/>
                  </a:solidFill>
                </a:rPr>
              </a:br>
              <a:endParaRPr lang="en-US" sz="6000" dirty="0">
                <a:solidFill>
                  <a:srgbClr val="C00000"/>
                </a:solidFill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4267200" y="2217003"/>
              <a:ext cx="4876800" cy="76944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GB" sz="4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(</a:t>
              </a:r>
              <a:r>
                <a:rPr lang="en-GB" sz="4400" b="1" dirty="0" err="1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a+b</a:t>
              </a:r>
              <a:r>
                <a:rPr lang="en-GB" sz="4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)</a:t>
              </a:r>
              <a:r>
                <a:rPr lang="en-GB" sz="4400" b="1" baseline="30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GB" sz="4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=a</a:t>
              </a:r>
              <a:r>
                <a:rPr lang="en-GB" sz="4400" b="1" baseline="30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r>
                <a:rPr lang="en-GB" sz="4400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+2ab+b</a:t>
              </a:r>
              <a:r>
                <a:rPr lang="en-GB" sz="4400" b="1" baseline="300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</a:rPr>
                <a:t>2</a:t>
              </a:r>
              <a:endParaRPr lang="en-US" sz="4400" b="1" baseline="30000" dirty="0">
                <a:solidFill>
                  <a:schemeClr val="tx2">
                    <a:lumMod val="60000"/>
                    <a:lumOff val="4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90600" y="0"/>
            <a:ext cx="3657600" cy="3200400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990600" y="4114800"/>
            <a:ext cx="3733800" cy="20574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4724400" y="76200"/>
            <a:ext cx="1371600" cy="3200400"/>
            <a:chOff x="4724400" y="76200"/>
            <a:chExt cx="1371600" cy="3200400"/>
          </a:xfrm>
        </p:grpSpPr>
        <p:sp>
          <p:nvSpPr>
            <p:cNvPr id="6" name="Right Brace 5"/>
            <p:cNvSpPr/>
            <p:nvPr/>
          </p:nvSpPr>
          <p:spPr>
            <a:xfrm>
              <a:off x="4724400" y="76200"/>
              <a:ext cx="762000" cy="32004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486400" y="1066800"/>
              <a:ext cx="6096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 smtClean="0"/>
                <a:t>a</a:t>
              </a:r>
              <a:endParaRPr lang="en-US" sz="6000" dirty="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4800600" y="4114800"/>
            <a:ext cx="1600200" cy="2057400"/>
            <a:chOff x="4800600" y="4114800"/>
            <a:chExt cx="1600200" cy="2057400"/>
          </a:xfrm>
        </p:grpSpPr>
        <p:sp>
          <p:nvSpPr>
            <p:cNvPr id="10" name="TextBox 9"/>
            <p:cNvSpPr txBox="1"/>
            <p:nvPr/>
          </p:nvSpPr>
          <p:spPr>
            <a:xfrm>
              <a:off x="5791200" y="4648200"/>
              <a:ext cx="6096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5400" dirty="0" smtClean="0"/>
                <a:t>b</a:t>
              </a:r>
              <a:endParaRPr lang="en-US" sz="5400" dirty="0"/>
            </a:p>
          </p:txBody>
        </p:sp>
        <p:sp>
          <p:nvSpPr>
            <p:cNvPr id="11" name="Right Brace 10"/>
            <p:cNvSpPr/>
            <p:nvPr/>
          </p:nvSpPr>
          <p:spPr>
            <a:xfrm>
              <a:off x="4800600" y="4114800"/>
              <a:ext cx="838200" cy="20574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990600" y="1648123"/>
            <a:ext cx="73914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6000" dirty="0" smtClean="0">
                <a:solidFill>
                  <a:schemeClr val="accent1"/>
                </a:solidFill>
              </a:rPr>
              <a:t>   (</a:t>
            </a:r>
            <a:r>
              <a:rPr lang="en-GB" sz="6000" dirty="0" err="1" smtClean="0">
                <a:solidFill>
                  <a:schemeClr val="accent1"/>
                </a:solidFill>
              </a:rPr>
              <a:t>a+b</a:t>
            </a:r>
            <a:r>
              <a:rPr lang="en-GB" sz="6000" dirty="0" smtClean="0">
                <a:solidFill>
                  <a:schemeClr val="accent1"/>
                </a:solidFill>
              </a:rPr>
              <a:t>)</a:t>
            </a:r>
            <a:r>
              <a:rPr lang="en-GB" sz="6000" baseline="30000" dirty="0" smtClean="0">
                <a:solidFill>
                  <a:schemeClr val="accent1"/>
                </a:solidFill>
              </a:rPr>
              <a:t>2</a:t>
            </a:r>
            <a:r>
              <a:rPr lang="en-GB" sz="6000" dirty="0" smtClean="0">
                <a:solidFill>
                  <a:schemeClr val="accent1"/>
                </a:solidFill>
              </a:rPr>
              <a:t>=a</a:t>
            </a:r>
            <a:r>
              <a:rPr lang="en-GB" sz="6000" baseline="30000" dirty="0" smtClean="0">
                <a:solidFill>
                  <a:schemeClr val="accent1"/>
                </a:solidFill>
              </a:rPr>
              <a:t>2</a:t>
            </a:r>
            <a:r>
              <a:rPr lang="en-GB" sz="6000" dirty="0" smtClean="0">
                <a:solidFill>
                  <a:schemeClr val="accent1"/>
                </a:solidFill>
              </a:rPr>
              <a:t>+2ab+b</a:t>
            </a:r>
            <a:r>
              <a:rPr lang="en-GB" sz="6000" baseline="30000" dirty="0" smtClean="0">
                <a:solidFill>
                  <a:schemeClr val="accent1"/>
                </a:solidFill>
              </a:rPr>
              <a:t>2</a:t>
            </a:r>
          </a:p>
          <a:p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সূত্রের </a:t>
            </a:r>
            <a:r>
              <a:rPr lang="en-US" sz="60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জ্যামিতিক</a:t>
            </a:r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প্রমা</a:t>
            </a:r>
            <a:r>
              <a:rPr lang="en-US" sz="60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ণ।</a:t>
            </a:r>
          </a:p>
          <a:p>
            <a:endParaRPr lang="en-GB" sz="6000" baseline="30000" dirty="0" smtClean="0">
              <a:solidFill>
                <a:schemeClr val="accent1"/>
              </a:solidFill>
            </a:endParaRPr>
          </a:p>
          <a:p>
            <a:endParaRPr lang="en-US" sz="3600" baseline="30000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381000" y="609600"/>
            <a:ext cx="8229600" cy="4832092"/>
            <a:chOff x="381000" y="609600"/>
            <a:chExt cx="8229600" cy="4832092"/>
          </a:xfrm>
        </p:grpSpPr>
        <p:sp>
          <p:nvSpPr>
            <p:cNvPr id="2" name="Rectangle 1"/>
            <p:cNvSpPr/>
            <p:nvPr/>
          </p:nvSpPr>
          <p:spPr>
            <a:xfrm>
              <a:off x="381000" y="609600"/>
              <a:ext cx="8229600" cy="483209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                      </a:t>
              </a:r>
              <a:r>
                <a:rPr lang="bn-BD" sz="7200" dirty="0" smtClean="0">
                  <a:solidFill>
                    <a:srgbClr val="C00000"/>
                  </a:solidFill>
                  <a:latin typeface="NikoshBAN" pitchFamily="2" charset="0"/>
                  <a:cs typeface="NikoshBAN" pitchFamily="2" charset="0"/>
                </a:rPr>
                <a:t>শিখনফল</a:t>
              </a:r>
              <a:endPara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4400" dirty="0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   </a:t>
              </a:r>
              <a:r>
                <a:rPr lang="en-US" sz="4400" dirty="0" err="1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এই</a:t>
              </a:r>
              <a:r>
                <a:rPr lang="en-US" sz="4400" dirty="0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পাঠ</a:t>
              </a:r>
              <a:r>
                <a:rPr lang="en-US" sz="4400" dirty="0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শেষে</a:t>
              </a:r>
              <a:r>
                <a:rPr lang="en-US" sz="4400" dirty="0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err="1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শিক্ষার্থীরা</a:t>
              </a:r>
              <a:r>
                <a:rPr lang="en-US" sz="4400" dirty="0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4400" dirty="0" smtClean="0">
                  <a:solidFill>
                    <a:srgbClr val="000066"/>
                  </a:solidFill>
                  <a:latin typeface="NikoshBAN" pitchFamily="2" charset="0"/>
                  <a:cs typeface="NikoshBAN" pitchFamily="2" charset="0"/>
                </a:rPr>
                <a:t>    </a:t>
              </a:r>
            </a:p>
            <a:p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    </a:t>
              </a:r>
              <a:r>
                <a:rPr lang="bn-BD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#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বর্গক্ষেত্র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ও </a:t>
              </a:r>
              <a:r>
                <a:rPr lang="en-US" sz="3200" dirty="0" err="1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আয়তক্ষত্র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কী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তা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বলতে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পারবে</a:t>
              </a:r>
              <a:r>
                <a:rPr lang="en-US" sz="3200" dirty="0" smtClean="0">
                  <a:solidFill>
                    <a:srgbClr val="00B0F0"/>
                  </a:solidFill>
                  <a:latin typeface="NikoshBAN" pitchFamily="2" charset="0"/>
                  <a:cs typeface="NikoshBAN" pitchFamily="2" charset="0"/>
                </a:rPr>
                <a:t>।</a:t>
              </a:r>
              <a:endParaRPr lang="bn-BD" sz="32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     </a:t>
              </a:r>
              <a:r>
                <a:rPr lang="bn-BD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#</a:t>
              </a:r>
              <a:r>
                <a:rPr lang="en-US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বর্গক্ষেত্রের</a:t>
              </a:r>
              <a:r>
                <a:rPr lang="en-US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 ও </a:t>
              </a:r>
              <a:r>
                <a:rPr lang="bn-BD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আয়তক্ষেত্রের  ক্ষেত্রফল নির্ণয় করতে পারবে</a:t>
              </a:r>
              <a:endPara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     </a:t>
              </a:r>
              <a:r>
                <a:rPr lang="bn-BD" sz="3200" dirty="0" smtClean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#</a:t>
              </a:r>
              <a:r>
                <a:rPr lang="en-US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                                     </a:t>
              </a: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      </a:t>
              </a: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সূ</a:t>
              </a:r>
              <a:r>
                <a:rPr lang="en-US" sz="3200" dirty="0" err="1" smtClean="0">
                  <a:latin typeface="NikoshBAN" pitchFamily="2" charset="0"/>
                  <a:cs typeface="NikoshBAN" pitchFamily="2" charset="0"/>
                </a:rPr>
                <a:t>ত্রের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 </a:t>
              </a:r>
              <a:r>
                <a:rPr lang="en-US" sz="3200" dirty="0" err="1" smtClean="0">
                  <a:latin typeface="NikoshBAN" pitchFamily="2" charset="0"/>
                  <a:cs typeface="NikoshBAN" pitchFamily="2" charset="0"/>
                </a:rPr>
                <a:t>জ্যামিতিক</a:t>
              </a: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 প্রম</a:t>
              </a:r>
              <a:r>
                <a:rPr lang="en-US" sz="3200" dirty="0" err="1" smtClean="0">
                  <a:latin typeface="NikoshBAN" pitchFamily="2" charset="0"/>
                  <a:cs typeface="NikoshBAN" pitchFamily="2" charset="0"/>
                </a:rPr>
                <a:t>াণ</a:t>
              </a:r>
              <a:endParaRPr lang="en-US" sz="3200" dirty="0" smtClean="0"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       </a:t>
              </a:r>
              <a:r>
                <a:rPr lang="bn-BD" sz="3200" dirty="0" smtClean="0">
                  <a:latin typeface="NikoshBAN" pitchFamily="2" charset="0"/>
                  <a:cs typeface="NikoshBAN" pitchFamily="2" charset="0"/>
                </a:rPr>
                <a:t> করতে পারবে</a:t>
              </a:r>
              <a:r>
                <a:rPr lang="en-US" sz="3200" dirty="0" smtClean="0">
                  <a:latin typeface="NikoshBAN" pitchFamily="2" charset="0"/>
                  <a:cs typeface="NikoshBAN" pitchFamily="2" charset="0"/>
                </a:rPr>
                <a:t>।</a:t>
              </a:r>
              <a:endParaRPr lang="en-US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bn-BD" sz="3200" dirty="0" smtClean="0">
                  <a:solidFill>
                    <a:srgbClr val="00B05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GB" sz="32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endParaRPr>
            </a:p>
            <a:p>
              <a:r>
                <a:rPr lang="en-US" sz="3200" dirty="0" smtClean="0">
                  <a:solidFill>
                    <a:srgbClr val="7030A0"/>
                  </a:solidFill>
                  <a:latin typeface="NikoshBAN" pitchFamily="2" charset="0"/>
                  <a:cs typeface="NikoshBAN" pitchFamily="2" charset="0"/>
                </a:rPr>
                <a:t> </a:t>
              </a:r>
              <a:endParaRPr lang="en-US" sz="3200" dirty="0">
                <a:latin typeface="NikoshBAN" pitchFamily="2" charset="0"/>
                <a:cs typeface="NikoshBAN" pitchFamily="2" charset="0"/>
              </a:endParaRPr>
            </a:p>
          </p:txBody>
        </p:sp>
        <p:graphicFrame>
          <p:nvGraphicFramePr>
            <p:cNvPr id="2050" name="Object 2"/>
            <p:cNvGraphicFramePr>
              <a:graphicFrameLocks noChangeAspect="1"/>
            </p:cNvGraphicFramePr>
            <p:nvPr/>
          </p:nvGraphicFramePr>
          <p:xfrm>
            <a:off x="1219200" y="3276600"/>
            <a:ext cx="4419600" cy="698500"/>
          </p:xfrm>
          <a:graphic>
            <a:graphicData uri="http://schemas.openxmlformats.org/presentationml/2006/ole">
              <p:oleObj spid="_x0000_s2050" name="Equation" r:id="rId3" imgW="1447560" imgH="22860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9800" y="609600"/>
            <a:ext cx="2667000" cy="24384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09800" y="4800600"/>
            <a:ext cx="2667000" cy="12954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4953000" y="609600"/>
            <a:ext cx="1371600" cy="2438400"/>
            <a:chOff x="4953000" y="609600"/>
            <a:chExt cx="1371600" cy="2438400"/>
          </a:xfrm>
        </p:grpSpPr>
        <p:sp>
          <p:nvSpPr>
            <p:cNvPr id="4" name="Right Brace 3"/>
            <p:cNvSpPr/>
            <p:nvPr/>
          </p:nvSpPr>
          <p:spPr>
            <a:xfrm>
              <a:off x="4953000" y="609600"/>
              <a:ext cx="457200" cy="24384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410200" y="1270337"/>
              <a:ext cx="9144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 smtClean="0"/>
                <a:t>a</a:t>
              </a:r>
              <a:endParaRPr lang="en-US" sz="60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209802" y="3048000"/>
            <a:ext cx="3581398" cy="3048000"/>
            <a:chOff x="2209802" y="3048000"/>
            <a:chExt cx="3581398" cy="3048000"/>
          </a:xfrm>
        </p:grpSpPr>
        <p:sp>
          <p:nvSpPr>
            <p:cNvPr id="6" name="Right Brace 5"/>
            <p:cNvSpPr/>
            <p:nvPr/>
          </p:nvSpPr>
          <p:spPr>
            <a:xfrm rot="16200000">
              <a:off x="3130296" y="3118108"/>
              <a:ext cx="805055" cy="2646043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276600" y="3048000"/>
              <a:ext cx="7620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6000" dirty="0" smtClean="0"/>
                <a:t>a</a:t>
              </a:r>
              <a:endParaRPr lang="en-US" sz="6000" dirty="0"/>
            </a:p>
          </p:txBody>
        </p:sp>
        <p:sp>
          <p:nvSpPr>
            <p:cNvPr id="8" name="Right Brace 7"/>
            <p:cNvSpPr/>
            <p:nvPr/>
          </p:nvSpPr>
          <p:spPr>
            <a:xfrm>
              <a:off x="5029200" y="4800600"/>
              <a:ext cx="228600" cy="1295400"/>
            </a:xfrm>
            <a:prstGeom prst="righ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57800" y="5021759"/>
              <a:ext cx="533400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400" dirty="0" smtClean="0"/>
                <a:t>b</a:t>
              </a:r>
              <a:endParaRPr lang="en-US" sz="4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838200"/>
            <a:ext cx="73914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en-US" sz="8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8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48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8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বর্গক্ষেত্র</a:t>
            </a:r>
            <a:r>
              <a:rPr lang="en-US" sz="48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48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আয়তক্ষেত্র</a:t>
            </a:r>
            <a:r>
              <a:rPr lang="en-US" sz="48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8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8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বুঝ</a:t>
            </a:r>
            <a:r>
              <a:rPr lang="en-US" sz="4800" dirty="0" smtClean="0">
                <a:solidFill>
                  <a:srgbClr val="000066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4800" dirty="0">
              <a:solidFill>
                <a:srgbClr val="000066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3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09800" y="914400"/>
            <a:ext cx="2667000" cy="2438400"/>
          </a:xfrm>
          <a:prstGeom prst="rect">
            <a:avLst/>
          </a:prstGeom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19800" y="990600"/>
            <a:ext cx="838200" cy="24384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67400" y="4495800"/>
            <a:ext cx="914400" cy="76200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 rot="16200000">
            <a:off x="3238500" y="3543300"/>
            <a:ext cx="762000" cy="2667000"/>
          </a:xfrm>
          <a:prstGeom prst="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371600" y="1295400"/>
            <a:ext cx="137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B050"/>
                </a:solidFill>
              </a:rPr>
              <a:t>a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0400" y="53340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B050"/>
                </a:solidFill>
              </a:rPr>
              <a:t>a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010400" y="4648200"/>
            <a:ext cx="167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C00000"/>
                </a:solidFill>
              </a:rPr>
              <a:t>b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715000" y="5334000"/>
            <a:ext cx="609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C00000"/>
                </a:solidFill>
              </a:rPr>
              <a:t>b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447800" y="4495800"/>
            <a:ext cx="914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C00000"/>
                </a:solidFill>
              </a:rPr>
              <a:t>b</a:t>
            </a:r>
            <a:endParaRPr lang="en-US" sz="4800" dirty="0">
              <a:solidFill>
                <a:srgbClr val="C0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934200" y="16764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a</a:t>
            </a:r>
            <a:endParaRPr lang="en-US" sz="4800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3283803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>
                <a:solidFill>
                  <a:srgbClr val="00B050"/>
                </a:solidFill>
              </a:rPr>
              <a:t>a</a:t>
            </a:r>
            <a:endParaRPr lang="en-US" sz="4800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248400" y="3283803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 smtClean="0"/>
              <a:t>b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896</TotalTime>
  <Words>201</Words>
  <Application>Microsoft Office PowerPoint</Application>
  <PresentationFormat>On-screen Show (4:3)</PresentationFormat>
  <Paragraphs>70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6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Solstice</vt:lpstr>
      <vt:lpstr>Flow</vt:lpstr>
      <vt:lpstr>Civic</vt:lpstr>
      <vt:lpstr>Urban</vt:lpstr>
      <vt:lpstr>Aspect</vt:lpstr>
      <vt:lpstr>Oriel</vt:lpstr>
      <vt:lpstr>Equation</vt:lpstr>
      <vt:lpstr>Slide 1</vt:lpstr>
      <vt:lpstr>    শিক্ষক পরিচিতি         মোঃ সেলিম মাহমুদ                সহকা  শিক্ষক   কাউনিয়া ইব্রাহিম একাডেমী,বরিশাল।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জ</dc:title>
  <dc:creator>All User</dc:creator>
  <cp:lastModifiedBy>All User</cp:lastModifiedBy>
  <cp:revision>180</cp:revision>
  <dcterms:created xsi:type="dcterms:W3CDTF">2006-08-16T00:00:00Z</dcterms:created>
  <dcterms:modified xsi:type="dcterms:W3CDTF">2013-04-20T12:00:23Z</dcterms:modified>
</cp:coreProperties>
</file>